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435" r:id="rId4"/>
    <p:sldId id="436" r:id="rId5"/>
    <p:sldId id="426" r:id="rId6"/>
    <p:sldId id="434" r:id="rId7"/>
    <p:sldId id="437" r:id="rId8"/>
    <p:sldId id="423" r:id="rId9"/>
    <p:sldId id="430" r:id="rId10"/>
    <p:sldId id="25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510"/>
  </p:normalViewPr>
  <p:slideViewPr>
    <p:cSldViewPr snapToGrid="0" showGuides="1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528D8-0565-754A-80CB-0A1F9EB321AE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EF8EB-A9AF-984A-BEAA-EF99F30CA2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875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Hello, I am Yuan xiao from Nanjing university, thank you for your attention to our work at </a:t>
            </a:r>
            <a:r>
              <a:rPr kumimoji="1" lang="en-US" altLang="zh-CN" dirty="0" err="1"/>
              <a:t>cvpr</a:t>
            </a:r>
            <a:r>
              <a:rPr kumimoji="1" lang="en-US" altLang="zh-CN" dirty="0"/>
              <a:t> 2024.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EF8EB-A9AF-984A-BEAA-EF99F30CA24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52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More details are available on the project and paper page . Please feel free to contact us with any questions. Thanks again for your time!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EF8EB-A9AF-984A-BEAA-EF99F30CA24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6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dirty="0">
                <a:effectLst/>
                <a:latin typeface="Arial" panose="020B0604020202020204" pitchFamily="34" charset="0"/>
              </a:rPr>
              <a:t>Convolutional neural networks (CNNs) have achieved remarkable success in various applications.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dirty="0">
                <a:effectLst/>
                <a:latin typeface="Arial" panose="020B0604020202020204" pitchFamily="34" charset="0"/>
              </a:rPr>
              <a:t>However, accompanied by outstanding effectiveness, it are often vulnerable to adversarial attacks. Such. fragility can be quantified by formal verification by providing a certified lower bound within which any perturbation does not alter the original input’s classification result. However, it is challenging due to nonlinear components, such as </a:t>
            </a:r>
            <a:r>
              <a:rPr lang="en-US" altLang="zh-CN" sz="1200" b="0" i="0" u="none" strike="noStrike" dirty="0" err="1">
                <a:effectLst/>
                <a:latin typeface="Arial" panose="020B0604020202020204" pitchFamily="34" charset="0"/>
              </a:rPr>
              <a:t>MaxPool</a:t>
            </a:r>
            <a:r>
              <a:rPr lang="en-US" altLang="zh-CN" sz="1200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EF8EB-A9AF-984A-BEAA-EF99F30CA24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65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Until recently, some attempts have been made to certify the robustness of </a:t>
            </a:r>
            <a:r>
              <a:rPr kumimoji="1" lang="en-US" altLang="zh-CN" dirty="0" err="1"/>
              <a:t>MaxPool</a:t>
            </a:r>
            <a:r>
              <a:rPr kumimoji="1" lang="en-US" altLang="zh-CN" dirty="0"/>
              <a:t>-based CNNs. </a:t>
            </a:r>
          </a:p>
          <a:p>
            <a:r>
              <a:rPr kumimoji="1" lang="en-US" altLang="zh-CN" dirty="0"/>
              <a:t>Unfortunately, these existing methods are limited in terms of efficiency and </a:t>
            </a:r>
            <a:r>
              <a:rPr kumimoji="1" lang="en-US" altLang="zh-CN" dirty="0" err="1"/>
              <a:t>precison</a:t>
            </a:r>
            <a:r>
              <a:rPr kumimoji="1" lang="en-US" altLang="zh-CN" dirty="0"/>
              <a:t>. As they only focus on one non-linear layer and overlook the the </a:t>
            </a:r>
            <a:r>
              <a:rPr kumimoji="1" lang="en-US" altLang="zh-CN" dirty="0" err="1"/>
              <a:t>interleavings</a:t>
            </a:r>
            <a:r>
              <a:rPr kumimoji="1" lang="en-US" altLang="zh-CN" dirty="0"/>
              <a:t> between layers.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EF8EB-A9AF-984A-BEAA-EF99F30CA24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772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address the above challenges, in this work, we propose </a:t>
            </a:r>
            <a:r>
              <a:rPr kumimoji="1" lang="en-US" altLang="zh-CN" dirty="0" err="1"/>
              <a:t>MaxLin</a:t>
            </a:r>
            <a:r>
              <a:rPr kumimoji="1" lang="en-US" altLang="zh-CN" dirty="0"/>
              <a:t>, an efficient and tight verification framework for </a:t>
            </a:r>
            <a:r>
              <a:rPr kumimoji="1" lang="en-US" altLang="zh-CN" dirty="0" err="1"/>
              <a:t>MaxPool</a:t>
            </a:r>
            <a:r>
              <a:rPr kumimoji="1" lang="en-US" altLang="zh-CN" dirty="0"/>
              <a:t>-based networks via tightening linear approximation. We also prove that our proposed upper bound is block-wise tightest. Compared with existing neuron-wise tightness, our method </a:t>
            </a:r>
            <a:r>
              <a:rPr kumimoji="1" lang="en-US" altLang="zh-CN" dirty="0" err="1"/>
              <a:t>acheives</a:t>
            </a:r>
            <a:r>
              <a:rPr kumimoji="1" lang="en-US" altLang="zh-CN" dirty="0"/>
              <a:t> better certified results.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EF8EB-A9AF-984A-BEAA-EF99F30CA24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755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 whole problem of robustness verification can be transferred to calculating the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absolute safe radius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as shown in definition 1 and 2. In this work We use linear approximation to bound the non-linear Layers, which can efficiently handle complex functions beyond univariate functions, such as </a:t>
            </a:r>
            <a:r>
              <a:rPr lang="en-US" altLang="zh-CN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maxpool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EF8EB-A9AF-984A-BEAA-EF99F30CA24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752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this paper, we introduce the notion of block-wise tightest, that is, the volume of the over-approximation zone between the global linear bounds of the </a:t>
            </a:r>
            <a:r>
              <a:rPr kumimoji="1" lang="en-US" altLang="zh-CN" dirty="0" err="1"/>
              <a:t>ReLU+MaxPool</a:t>
            </a:r>
            <a:r>
              <a:rPr kumimoji="1" lang="en-US" altLang="zh-CN" dirty="0"/>
              <a:t> block is the minimum.</a:t>
            </a:r>
          </a:p>
          <a:p>
            <a:r>
              <a:rPr kumimoji="1" lang="en-US" altLang="zh-CN" dirty="0"/>
              <a:t>This notion considers the </a:t>
            </a:r>
            <a:r>
              <a:rPr kumimoji="1" lang="en-US" altLang="zh-CN" dirty="0" err="1"/>
              <a:t>interleavings</a:t>
            </a:r>
            <a:r>
              <a:rPr kumimoji="1" lang="en-US" altLang="zh-CN" dirty="0"/>
              <a:t> of neurons, and the achieved results will be superior to existing neuron-wise tightest.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EF8EB-A9AF-984A-BEAA-EF99F30CA24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105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Furthermore, if the non-linear block is </a:t>
            </a:r>
            <a:r>
              <a:rPr kumimoji="1" lang="en-US" altLang="zh-CN" dirty="0" err="1"/>
              <a:t>ReLU+MaxPool</a:t>
            </a:r>
            <a:r>
              <a:rPr kumimoji="1" lang="en-US" altLang="zh-CN" dirty="0"/>
              <a:t> and the abstraction for </a:t>
            </a:r>
            <a:r>
              <a:rPr kumimoji="1" lang="en-US" altLang="zh-CN" dirty="0" err="1"/>
              <a:t>ReLU</a:t>
            </a:r>
            <a:r>
              <a:rPr kumimoji="1" lang="en-US" altLang="zh-CN" dirty="0"/>
              <a:t> is not precise and instead uses the neuron-wise tightest upper linear bound, then  The upper linear in Theorem 1 is  provably block-wise tightest.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EF8EB-A9AF-984A-BEAA-EF99F30CA24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732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Our verifier is built atop </a:t>
            </a:r>
            <a:r>
              <a:rPr kumimoji="1" lang="en-US" altLang="zh-CN" dirty="0" err="1"/>
              <a:t>backsubstitution</a:t>
            </a:r>
            <a:r>
              <a:rPr kumimoji="1" lang="en-US" altLang="zh-CN" dirty="0"/>
              <a:t>-based verifier, like CNN-Cert and ERAN, which uses linear approximation to compute the bounds of the output neurons and achieves a good balance between precision and efficiency. The results are as shown above.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EF8EB-A9AF-984A-BEAA-EF99F30CA24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65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also compare our method to other types of verification framework, such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and bound</a:t>
            </a:r>
            <a:r>
              <a:rPr kumimoji="1" lang="en-US" altLang="zh-CN" dirty="0"/>
              <a:t>. And the results are shown in Figure 5 and 6. </a:t>
            </a:r>
            <a:r>
              <a:rPr kumimoji="1" lang="en-US" altLang="zh-CN" dirty="0" err="1"/>
              <a:t>Additionaly</a:t>
            </a:r>
            <a:r>
              <a:rPr kumimoji="1" lang="en-US" altLang="zh-CN" dirty="0"/>
              <a:t>, we compute the average volume of the activation +</a:t>
            </a:r>
            <a:r>
              <a:rPr kumimoji="1" lang="en-US" altLang="zh-CN" dirty="0" err="1"/>
              <a:t>maxpool</a:t>
            </a:r>
            <a:r>
              <a:rPr kumimoji="1" lang="en-US" altLang="zh-CN" dirty="0"/>
              <a:t> blocks and the raw output intervals of these methods to further illustrate the advantage of block-wise tightest upper linear bounds.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EF8EB-A9AF-984A-BEAA-EF99F30CA24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224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701B4-1AB1-FBB5-F167-1DACF3C3D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B9403C-643C-C9F9-09AB-AF6FCFA04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9C2039-F4F7-36C9-269D-D678DDC3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E1B5DC-3437-DE7E-DA5B-BAE131C2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2E8A15-C39A-C71C-B07D-F8E33850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980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436654-A87F-EA90-F417-1D2239B8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C6BCA1-38AE-266D-8DC6-15DBF4634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909AD-0D11-D7E3-549B-6ED914A8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4E7E10-B8D3-5EDF-0225-E36DD6D8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6E7919-2C8E-73F2-25EC-1B21961C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793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E06381-6997-B05C-2B38-9A31829A2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ADB119-E265-14EC-7A5B-DA3C7F8DF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48538A-CC50-B8C1-C80B-9CDF27DF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59A121-4010-610E-6EFD-C46735BE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1296E6-A7F0-E020-D30B-360A368C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815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02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E3216B-A4D3-0AE0-58E9-553062FC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322FD4-0FF2-E607-1136-A1D213D5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C1087B-242E-6BD1-38B6-A6D0AA84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F30DDC-2027-76C2-A7F0-790E6B7D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80CF35-BFB7-C2A8-F634-EFD46A47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0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D7B23-96AB-7A73-2049-8C3AD444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4B8B67-3ADB-32BC-6135-084891131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080DD1-26D4-47B6-5871-16D36A20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BC1D41-76D3-6AF6-119F-51A6F8A1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485A12-4ED6-6355-3556-8A920ADB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006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9B19D-4678-BACE-7539-F1599B57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D95BCF-BB7F-9A02-1C3E-11EDF6399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D850B5-BED1-F351-A357-E4FDDD0B5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586F59-3E32-B989-E20F-94D3834B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9211A6-2744-E6D8-4A90-8BB71E0D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3315CD-A6AE-E488-4463-48A1C3D3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376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B1A44E-B85D-4B6A-9FDE-CEB2F8F8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44D73B-A419-BF79-F5ED-16BD98AEB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F2C234-CC8F-892C-5AA2-265546DE9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321A0B-79ED-2F89-657D-8A65F5790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841EF3-FB26-F5F2-1D29-FE856D0DA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307387-15AA-9E94-28BC-599430CC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E948CC-89C1-186D-A33B-F036A0A9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B91C8-20AB-D6E0-77DC-D6BB404D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37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7C227-0D07-18F2-03C7-0BE2722E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3FAF41-8EF7-85D1-DA8F-C43C064D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B6E751-26A9-4163-FBE4-563DA4F3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033347-308E-8C21-D3B2-3BA11F84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36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720D87F-6595-DDBE-5A0C-6E34B75A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DD276B-A02F-468F-4C8A-0627D3F6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D352C2-BB86-CC19-3794-E973D0B9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901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A70E5-68A3-EAA3-BD10-83658AAA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D31712-2224-70F5-2A2D-6F956ADA7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338A25-384E-F847-0D8A-47C7765AC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0DEE19-8801-F740-639A-AF0B6DEA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BDD1C6-D322-424E-D3FE-30BE519C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88F32C-3FEE-C975-6A5D-732D686B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506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613E89-782C-A085-CF27-D169827E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B9E7FE-7DCD-C4F5-D392-056EB1E09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C868E9-47D1-11C2-56A2-B8D4DC27B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BDF1A3-5DE7-1E99-15D3-E9BF0DE8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024FAC-E7B6-F155-F91C-09DEAA7A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734569-AFA0-79E1-DDAA-0959FFC2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174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657EBE5-B22E-1417-21DD-B6941502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318CE6-7CE4-599A-8654-C1A9D1718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09EE10-BCDF-C6BE-1B4B-798D63C44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0AE1-D5F8-514F-BE56-78ED36CF9A12}" type="datetimeFigureOut">
              <a:rPr kumimoji="1" lang="zh-CN" altLang="en-US" smtClean="0"/>
              <a:t>2024/6/3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343A60-1B08-F66C-9CEB-A308CE757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734ED0-48A6-9CCA-D52F-BE13B61F6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7978-5F31-C649-BB96-30EE2118F4F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02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github.com/xiaoyuanpigo/max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github.com/xiaoyuanpigo/maxl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144973D-78BD-4177-98CD-AA29C242F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13" y="397590"/>
            <a:ext cx="1551450" cy="139770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3796F24-4E13-1F59-41E1-3803D926C1DA}"/>
              </a:ext>
            </a:extLst>
          </p:cNvPr>
          <p:cNvSpPr txBox="1"/>
          <p:nvPr/>
        </p:nvSpPr>
        <p:spPr>
          <a:xfrm>
            <a:off x="-106511" y="2085686"/>
            <a:ext cx="124496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Towards General Robustness Verification of </a:t>
            </a:r>
            <a:r>
              <a:rPr lang="en-US" altLang="zh-CN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MaxPool</a:t>
            </a:r>
            <a:r>
              <a:rPr lang="en-US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-based Convolutional Neural Networks via Tightening Linear Approximation</a:t>
            </a:r>
            <a:endParaRPr lang="zh-CN" altLang="en-US" sz="4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矩形: 圆角 37">
            <a:extLst>
              <a:ext uri="{FF2B5EF4-FFF2-40B4-BE49-F238E27FC236}">
                <a16:creationId xmlns:a16="http://schemas.microsoft.com/office/drawing/2014/main" id="{3B4FF463-8609-A2B3-28F6-E060896FEF6D}"/>
              </a:ext>
            </a:extLst>
          </p:cNvPr>
          <p:cNvSpPr/>
          <p:nvPr/>
        </p:nvSpPr>
        <p:spPr>
          <a:xfrm>
            <a:off x="2272845" y="4333436"/>
            <a:ext cx="9191436" cy="3844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altLang="zh-CN" sz="2000" b="1" u="sng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 Xia</a:t>
            </a:r>
            <a:r>
              <a:rPr lang="en-US" altLang="zh-CN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N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Shiqing Ma, Juan Zhai,  Chunrong Fang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N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Jinyuan Jia, Zhenyu Chen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: 圆角 38">
            <a:extLst>
              <a:ext uri="{FF2B5EF4-FFF2-40B4-BE49-F238E27FC236}">
                <a16:creationId xmlns:a16="http://schemas.microsoft.com/office/drawing/2014/main" id="{7E89E7F9-321D-DB7D-DD15-67C855934499}"/>
              </a:ext>
            </a:extLst>
          </p:cNvPr>
          <p:cNvSpPr/>
          <p:nvPr/>
        </p:nvSpPr>
        <p:spPr>
          <a:xfrm>
            <a:off x="2975119" y="4418376"/>
            <a:ext cx="2204186" cy="3844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B08F4FE-E062-AA2A-554D-20BF386B9006}"/>
              </a:ext>
            </a:extLst>
          </p:cNvPr>
          <p:cNvSpPr txBox="1"/>
          <p:nvPr/>
        </p:nvSpPr>
        <p:spPr>
          <a:xfrm>
            <a:off x="11593716" y="10581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8B40218-EDBE-B822-EB26-37A7114308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459" b="5948"/>
          <a:stretch/>
        </p:blipFill>
        <p:spPr>
          <a:xfrm>
            <a:off x="7543759" y="699508"/>
            <a:ext cx="2124792" cy="9322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35051CA-D309-CAB0-8588-1DD5BF77CF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4226" r="13231" b="7840"/>
          <a:stretch/>
        </p:blipFill>
        <p:spPr>
          <a:xfrm>
            <a:off x="6020129" y="443853"/>
            <a:ext cx="1550201" cy="13210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39E0972-A79D-0E9B-2FDD-688CBB9CC4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1" t="-5100" b="-1"/>
          <a:stretch/>
        </p:blipFill>
        <p:spPr>
          <a:xfrm>
            <a:off x="9832418" y="222083"/>
            <a:ext cx="2377750" cy="1699158"/>
          </a:xfrm>
          <a:prstGeom prst="rect">
            <a:avLst/>
          </a:prstGeom>
        </p:spPr>
      </p:pic>
      <p:sp>
        <p:nvSpPr>
          <p:cNvPr id="12" name="文本框 2">
            <a:extLst>
              <a:ext uri="{FF2B5EF4-FFF2-40B4-BE49-F238E27FC236}">
                <a16:creationId xmlns:a16="http://schemas.microsoft.com/office/drawing/2014/main" id="{EF9FAB0F-FCDD-4734-AB9C-06F57F418DC5}"/>
              </a:ext>
            </a:extLst>
          </p:cNvPr>
          <p:cNvSpPr txBox="1"/>
          <p:nvPr/>
        </p:nvSpPr>
        <p:spPr>
          <a:xfrm>
            <a:off x="2873822" y="5863687"/>
            <a:ext cx="779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 page: </a:t>
            </a:r>
            <a:r>
              <a:rPr lang="en-US" altLang="zh-CN" sz="2000" b="1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https://github.com/xiaoyuanpigo/</a:t>
            </a:r>
            <a:r>
              <a:rPr lang="en-US" altLang="zh-CN" sz="2000" b="1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axlin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2484492-5921-09EA-BAF2-4AB4EEBF4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637" y="713529"/>
            <a:ext cx="2718185" cy="998084"/>
          </a:xfrm>
          <a:prstGeom prst="rect">
            <a:avLst/>
          </a:prstGeom>
        </p:spPr>
      </p:pic>
      <p:sp>
        <p:nvSpPr>
          <p:cNvPr id="14" name="矩形: 圆角 37">
            <a:extLst>
              <a:ext uri="{FF2B5EF4-FFF2-40B4-BE49-F238E27FC236}">
                <a16:creationId xmlns:a16="http://schemas.microsoft.com/office/drawing/2014/main" id="{C7AE69AE-5EDB-B0D8-D443-BF22D5DB7F82}"/>
              </a:ext>
            </a:extLst>
          </p:cNvPr>
          <p:cNvSpPr/>
          <p:nvPr/>
        </p:nvSpPr>
        <p:spPr>
          <a:xfrm>
            <a:off x="3858353" y="5198589"/>
            <a:ext cx="9191436" cy="3844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Poster: 17:15 - 18:45, Friday, June 21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DAE719-D092-5300-4922-2EAC679ED7C5}"/>
              </a:ext>
            </a:extLst>
          </p:cNvPr>
          <p:cNvSpPr txBox="1"/>
          <p:nvPr/>
        </p:nvSpPr>
        <p:spPr>
          <a:xfrm>
            <a:off x="102945" y="385669"/>
            <a:ext cx="344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</a:rPr>
              <a:t>Thanks!</a:t>
            </a:r>
            <a:endParaRPr lang="zh-CN" alt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2A5F3B-2456-62D7-6824-4439EEF37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55" y="1356804"/>
            <a:ext cx="2902621" cy="29026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CBBFE7B-134C-8C25-9839-01B29810ACFC}"/>
              </a:ext>
            </a:extLst>
          </p:cNvPr>
          <p:cNvSpPr txBox="1"/>
          <p:nvPr/>
        </p:nvSpPr>
        <p:spPr>
          <a:xfrm>
            <a:off x="1561171" y="4326673"/>
            <a:ext cx="4286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page:</a:t>
            </a:r>
            <a:endParaRPr lang="en-US" altLang="zh-CN" sz="1800" b="1" i="0" u="none" strike="noStrike" dirty="0">
              <a:solidFill>
                <a:srgbClr val="0563C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CN" sz="1800" b="0" i="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/>
              </a:rPr>
              <a:t>https://github.com/xiaoyuanpigo/</a:t>
            </a:r>
            <a:r>
              <a:rPr lang="en-US" altLang="zh-CN" sz="1800" dirty="0">
                <a:solidFill>
                  <a:srgbClr val="0563C1"/>
                </a:solidFill>
                <a:latin typeface="Arial" panose="020B0604020202020204" pitchFamily="34" charset="0"/>
                <a:hlinkClick r:id="rId4"/>
              </a:rPr>
              <a:t>m</a:t>
            </a:r>
            <a:r>
              <a:rPr lang="en-US" altLang="zh-CN" sz="18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hlinkClick r:id="rId4"/>
              </a:rPr>
              <a:t>axli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4"/>
              </a:rPr>
              <a:t>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DF1E5B-60A6-83F7-5ECC-DC0D21A85BA8}"/>
              </a:ext>
            </a:extLst>
          </p:cNvPr>
          <p:cNvSpPr txBox="1"/>
          <p:nvPr/>
        </p:nvSpPr>
        <p:spPr>
          <a:xfrm>
            <a:off x="7905354" y="433782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Paper: </a:t>
            </a:r>
            <a:r>
              <a:rPr kumimoji="1" lang="en-US" altLang="zh-CN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MaxLin</a:t>
            </a:r>
            <a:r>
              <a:rPr kumimoji="1"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800" b="1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51CD6B-B48C-1A37-1195-2551FE3A7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737" y="1356805"/>
            <a:ext cx="2902621" cy="29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8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6B44479-4314-BDE7-BF7B-601410CF8C26}"/>
              </a:ext>
            </a:extLst>
          </p:cNvPr>
          <p:cNvSpPr/>
          <p:nvPr/>
        </p:nvSpPr>
        <p:spPr>
          <a:xfrm>
            <a:off x="150016" y="1385750"/>
            <a:ext cx="643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Neural Networks are vulnerable to adversarial attacks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148DEBC2-BB4F-2F1F-2667-F56A4583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87" y="1181061"/>
            <a:ext cx="4558095" cy="18090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84B1959-DE4C-12DA-4C59-E1D6642F8EB7}"/>
                  </a:ext>
                </a:extLst>
              </p:cNvPr>
              <p:cNvSpPr/>
              <p:nvPr/>
            </p:nvSpPr>
            <p:spPr>
              <a:xfrm>
                <a:off x="799967" y="1793543"/>
                <a:ext cx="5046190" cy="944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Adversarial samples:</a:t>
                </a:r>
              </a:p>
              <a:p>
                <a:pPr lvl="0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 imperceptible: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𝒂𝒅𝒗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;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=1, 2, ∞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</a:t>
                </a:r>
              </a:p>
              <a:p>
                <a:pPr lvl="0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(ii) misclassification: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𝒂𝒅𝒗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𝑙𝑎𝑏𝑒𝑙</m:t>
                    </m:r>
                  </m:oMath>
                </a14:m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84B1959-DE4C-12DA-4C59-E1D6642F8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67" y="1793543"/>
                <a:ext cx="5046190" cy="944746"/>
              </a:xfrm>
              <a:prstGeom prst="rect">
                <a:avLst/>
              </a:prstGeom>
              <a:blipFill>
                <a:blip r:embed="rId4"/>
                <a:stretch>
                  <a:fillRect l="-752" t="-2667" b="-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A13DD50C-7AE8-A722-E7E7-89A4FF0F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2184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Summary</a:t>
            </a:r>
          </a:p>
        </p:txBody>
      </p:sp>
      <p:sp>
        <p:nvSpPr>
          <p:cNvPr id="16" name="文本框 1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B319C72C-CD3F-52FD-ED89-6C2168C9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770196"/>
            <a:ext cx="454226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Background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C30EEAE-A3A9-32F3-0D7A-93DD2858F7FC}"/>
              </a:ext>
            </a:extLst>
          </p:cNvPr>
          <p:cNvSpPr/>
          <p:nvPr/>
        </p:nvSpPr>
        <p:spPr>
          <a:xfrm>
            <a:off x="106827" y="2808159"/>
            <a:ext cx="643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MaxPool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is commonly used in CNNs but hard to verify.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3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6B44479-4314-BDE7-BF7B-601410CF8C26}"/>
              </a:ext>
            </a:extLst>
          </p:cNvPr>
          <p:cNvSpPr/>
          <p:nvPr/>
        </p:nvSpPr>
        <p:spPr>
          <a:xfrm>
            <a:off x="150016" y="1385750"/>
            <a:ext cx="643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Neural Networks are vulnerable to adversarial attacks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148DEBC2-BB4F-2F1F-2667-F56A4583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87" y="1181061"/>
            <a:ext cx="4558095" cy="18090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84B1959-DE4C-12DA-4C59-E1D6642F8EB7}"/>
                  </a:ext>
                </a:extLst>
              </p:cNvPr>
              <p:cNvSpPr/>
              <p:nvPr/>
            </p:nvSpPr>
            <p:spPr>
              <a:xfrm>
                <a:off x="799967" y="1793543"/>
                <a:ext cx="5046190" cy="944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Adversarial samples:</a:t>
                </a:r>
              </a:p>
              <a:p>
                <a:pPr lvl="0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 imperceptible: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𝒂𝒅𝒗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;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=1, 2, ∞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</a:t>
                </a:r>
              </a:p>
              <a:p>
                <a:pPr lvl="0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(ii) misclassification: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𝒂𝒅𝒗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𝑙𝑎𝑏𝑒𝑙</m:t>
                    </m:r>
                  </m:oMath>
                </a14:m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84B1959-DE4C-12DA-4C59-E1D6642F8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67" y="1793543"/>
                <a:ext cx="5046190" cy="944746"/>
              </a:xfrm>
              <a:prstGeom prst="rect">
                <a:avLst/>
              </a:prstGeom>
              <a:blipFill>
                <a:blip r:embed="rId4"/>
                <a:stretch>
                  <a:fillRect l="-752" t="-2667" b="-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A13DD50C-7AE8-A722-E7E7-89A4FF0F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2184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Summary</a:t>
            </a:r>
          </a:p>
        </p:txBody>
      </p:sp>
      <p:sp>
        <p:nvSpPr>
          <p:cNvPr id="15" name="文本框 1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55C51ECF-1C61-3F5A-BDFA-38F74B2E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1282" y="3460838"/>
            <a:ext cx="454226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Existing work</a:t>
            </a:r>
          </a:p>
        </p:txBody>
      </p:sp>
      <p:sp>
        <p:nvSpPr>
          <p:cNvPr id="16" name="文本框 1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B319C72C-CD3F-52FD-ED89-6C2168C9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770196"/>
            <a:ext cx="454226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Background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DA6C049-20A4-DCB3-D9E1-2CF5227643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11"/>
          <a:stretch/>
        </p:blipFill>
        <p:spPr>
          <a:xfrm>
            <a:off x="319669" y="4735835"/>
            <a:ext cx="2096954" cy="1571402"/>
          </a:xfrm>
          <a:prstGeom prst="rect">
            <a:avLst/>
          </a:prstGeom>
        </p:spPr>
      </p:pic>
      <p:sp>
        <p:nvSpPr>
          <p:cNvPr id="26" name="右箭头 25">
            <a:extLst>
              <a:ext uri="{FF2B5EF4-FFF2-40B4-BE49-F238E27FC236}">
                <a16:creationId xmlns:a16="http://schemas.microsoft.com/office/drawing/2014/main" id="{1B92F2FE-2101-C9A3-A298-5D5235EAB6C6}"/>
              </a:ext>
            </a:extLst>
          </p:cNvPr>
          <p:cNvSpPr/>
          <p:nvPr/>
        </p:nvSpPr>
        <p:spPr>
          <a:xfrm>
            <a:off x="2416622" y="5396397"/>
            <a:ext cx="380365" cy="2857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1A3A9A8-5593-46F8-F274-37A0348D7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592" y="4581947"/>
            <a:ext cx="2644923" cy="1983692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FA53F9BF-B8F2-7381-A3FD-F2953824BCEB}"/>
              </a:ext>
            </a:extLst>
          </p:cNvPr>
          <p:cNvSpPr txBox="1"/>
          <p:nvPr/>
        </p:nvSpPr>
        <p:spPr>
          <a:xfrm>
            <a:off x="3567586" y="4428058"/>
            <a:ext cx="1324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Bounds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92F6542-D859-1B99-E222-A80BAFD7F665}"/>
              </a:ext>
            </a:extLst>
          </p:cNvPr>
          <p:cNvSpPr txBox="1"/>
          <p:nvPr/>
        </p:nvSpPr>
        <p:spPr>
          <a:xfrm>
            <a:off x="4350241" y="6256636"/>
            <a:ext cx="149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Linear Plane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C9D315D-899A-0519-0EDE-3F8CF9667CBE}"/>
              </a:ext>
            </a:extLst>
          </p:cNvPr>
          <p:cNvSpPr txBox="1"/>
          <p:nvPr/>
        </p:nvSpPr>
        <p:spPr>
          <a:xfrm>
            <a:off x="4548569" y="4889724"/>
            <a:ext cx="148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Linear Plane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D637651E-CA53-60AE-8D6B-C5E03EA02445}"/>
              </a:ext>
            </a:extLst>
          </p:cNvPr>
          <p:cNvCxnSpPr/>
          <p:nvPr/>
        </p:nvCxnSpPr>
        <p:spPr>
          <a:xfrm flipH="1">
            <a:off x="4891923" y="5244071"/>
            <a:ext cx="359329" cy="16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12AB9EB9-3632-50FC-26EA-0F62ED4C372F}"/>
              </a:ext>
            </a:extLst>
          </p:cNvPr>
          <p:cNvCxnSpPr>
            <a:stCxn id="32" idx="0"/>
          </p:cNvCxnSpPr>
          <p:nvPr/>
        </p:nvCxnSpPr>
        <p:spPr>
          <a:xfrm flipH="1" flipV="1">
            <a:off x="4827373" y="5997146"/>
            <a:ext cx="272080" cy="259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8FD85A42-1D54-FCA7-F4C4-2F12AEBA70A3}"/>
              </a:ext>
            </a:extLst>
          </p:cNvPr>
          <p:cNvSpPr txBox="1"/>
          <p:nvPr/>
        </p:nvSpPr>
        <p:spPr>
          <a:xfrm>
            <a:off x="702348" y="4422855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MaxPool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C30EEAE-A3A9-32F3-0D7A-93DD2858F7FC}"/>
              </a:ext>
            </a:extLst>
          </p:cNvPr>
          <p:cNvSpPr/>
          <p:nvPr/>
        </p:nvSpPr>
        <p:spPr>
          <a:xfrm>
            <a:off x="106827" y="2808159"/>
            <a:ext cx="643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MaxPool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is commonly used in CNNs but hard to verify.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9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6B44479-4314-BDE7-BF7B-601410CF8C26}"/>
              </a:ext>
            </a:extLst>
          </p:cNvPr>
          <p:cNvSpPr/>
          <p:nvPr/>
        </p:nvSpPr>
        <p:spPr>
          <a:xfrm>
            <a:off x="150016" y="1385750"/>
            <a:ext cx="643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Neural Networks are vulnerable to adversarial attacks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148DEBC2-BB4F-2F1F-2667-F56A4583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87" y="1181061"/>
            <a:ext cx="4558095" cy="18090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84B1959-DE4C-12DA-4C59-E1D6642F8EB7}"/>
                  </a:ext>
                </a:extLst>
              </p:cNvPr>
              <p:cNvSpPr/>
              <p:nvPr/>
            </p:nvSpPr>
            <p:spPr>
              <a:xfrm>
                <a:off x="799967" y="1793543"/>
                <a:ext cx="5046190" cy="944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Adversarial samples:</a:t>
                </a:r>
              </a:p>
              <a:p>
                <a:pPr lvl="0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 imperceptible: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𝒂𝒅𝒗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CN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;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=1, 2, ∞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</a:t>
                </a:r>
              </a:p>
              <a:p>
                <a:pPr lvl="0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(ii) misclassification: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𝒂𝒅𝒗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𝑙𝑎𝑏𝑒𝑙</m:t>
                    </m:r>
                  </m:oMath>
                </a14:m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84B1959-DE4C-12DA-4C59-E1D6642F8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67" y="1793543"/>
                <a:ext cx="5046190" cy="944746"/>
              </a:xfrm>
              <a:prstGeom prst="rect">
                <a:avLst/>
              </a:prstGeom>
              <a:blipFill>
                <a:blip r:embed="rId4"/>
                <a:stretch>
                  <a:fillRect l="-752" t="-2667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A13DD50C-7AE8-A722-E7E7-89A4FF0F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2184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Summary</a:t>
            </a:r>
          </a:p>
        </p:txBody>
      </p:sp>
      <p:sp>
        <p:nvSpPr>
          <p:cNvPr id="15" name="文本框 1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55C51ECF-1C61-3F5A-BDFA-38F74B2E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1282" y="3460838"/>
            <a:ext cx="454226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Existing work</a:t>
            </a:r>
          </a:p>
        </p:txBody>
      </p:sp>
      <p:sp>
        <p:nvSpPr>
          <p:cNvPr id="16" name="文本框 1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B319C72C-CD3F-52FD-ED89-6C2168C9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770196"/>
            <a:ext cx="454226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Background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DA6C049-20A4-DCB3-D9E1-2CF5227643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11"/>
          <a:stretch/>
        </p:blipFill>
        <p:spPr>
          <a:xfrm>
            <a:off x="319669" y="4735835"/>
            <a:ext cx="2096954" cy="15714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4C275DC-A370-CBF9-CD63-423BEB545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865" y="3922503"/>
            <a:ext cx="5559466" cy="2643136"/>
          </a:xfrm>
          <a:prstGeom prst="rect">
            <a:avLst/>
          </a:prstGeom>
        </p:spPr>
      </p:pic>
      <p:sp>
        <p:nvSpPr>
          <p:cNvPr id="25" name="文本框 2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8FBFA849-830B-E054-1214-B94EF121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918" y="3441149"/>
            <a:ext cx="454226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Our proposed method: </a:t>
            </a:r>
            <a:r>
              <a:rPr lang="en-US" altLang="zh-CN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MaxLin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6" name="右箭头 25">
            <a:extLst>
              <a:ext uri="{FF2B5EF4-FFF2-40B4-BE49-F238E27FC236}">
                <a16:creationId xmlns:a16="http://schemas.microsoft.com/office/drawing/2014/main" id="{1B92F2FE-2101-C9A3-A298-5D5235EAB6C6}"/>
              </a:ext>
            </a:extLst>
          </p:cNvPr>
          <p:cNvSpPr/>
          <p:nvPr/>
        </p:nvSpPr>
        <p:spPr>
          <a:xfrm>
            <a:off x="2416622" y="5396397"/>
            <a:ext cx="380365" cy="2857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1A3A9A8-5593-46F8-F274-37A0348D7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4592" y="4581947"/>
            <a:ext cx="2644923" cy="1983692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FA53F9BF-B8F2-7381-A3FD-F2953824BCEB}"/>
              </a:ext>
            </a:extLst>
          </p:cNvPr>
          <p:cNvSpPr txBox="1"/>
          <p:nvPr/>
        </p:nvSpPr>
        <p:spPr>
          <a:xfrm>
            <a:off x="3567586" y="4428058"/>
            <a:ext cx="1324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Bounds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92F6542-D859-1B99-E222-A80BAFD7F665}"/>
              </a:ext>
            </a:extLst>
          </p:cNvPr>
          <p:cNvSpPr txBox="1"/>
          <p:nvPr/>
        </p:nvSpPr>
        <p:spPr>
          <a:xfrm>
            <a:off x="4350241" y="6256636"/>
            <a:ext cx="149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Linear Plane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C9D315D-899A-0519-0EDE-3F8CF9667CBE}"/>
              </a:ext>
            </a:extLst>
          </p:cNvPr>
          <p:cNvSpPr txBox="1"/>
          <p:nvPr/>
        </p:nvSpPr>
        <p:spPr>
          <a:xfrm>
            <a:off x="4548569" y="4889724"/>
            <a:ext cx="148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Linear Plane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D637651E-CA53-60AE-8D6B-C5E03EA02445}"/>
              </a:ext>
            </a:extLst>
          </p:cNvPr>
          <p:cNvCxnSpPr/>
          <p:nvPr/>
        </p:nvCxnSpPr>
        <p:spPr>
          <a:xfrm flipH="1">
            <a:off x="4891923" y="5244071"/>
            <a:ext cx="359329" cy="16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12AB9EB9-3632-50FC-26EA-0F62ED4C372F}"/>
              </a:ext>
            </a:extLst>
          </p:cNvPr>
          <p:cNvCxnSpPr>
            <a:stCxn id="32" idx="0"/>
          </p:cNvCxnSpPr>
          <p:nvPr/>
        </p:nvCxnSpPr>
        <p:spPr>
          <a:xfrm flipH="1" flipV="1">
            <a:off x="4827373" y="5997146"/>
            <a:ext cx="272080" cy="259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8FD85A42-1D54-FCA7-F4C4-2F12AEBA70A3}"/>
              </a:ext>
            </a:extLst>
          </p:cNvPr>
          <p:cNvSpPr txBox="1"/>
          <p:nvPr/>
        </p:nvSpPr>
        <p:spPr>
          <a:xfrm>
            <a:off x="702348" y="4422855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MaxPool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C30EEAE-A3A9-32F3-0D7A-93DD2858F7FC}"/>
              </a:ext>
            </a:extLst>
          </p:cNvPr>
          <p:cNvSpPr/>
          <p:nvPr/>
        </p:nvSpPr>
        <p:spPr>
          <a:xfrm>
            <a:off x="106827" y="2808159"/>
            <a:ext cx="643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MaxPool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is commonly used in CNNs but hard to verify.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4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00C66775-4CD9-4288-EEC5-E0693F8B9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54885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Preliminaries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F3B874B-1EB9-E394-00C9-1535AC934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53" y="3429000"/>
            <a:ext cx="5245100" cy="3238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847113-0993-407D-AA06-B6FD63FAE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4" y="5194022"/>
            <a:ext cx="5118100" cy="128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29222C-7E47-D5AC-CB3B-D14E4A577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64" y="3471584"/>
            <a:ext cx="5118100" cy="1576666"/>
          </a:xfrm>
          <a:prstGeom prst="rect">
            <a:avLst/>
          </a:prstGeom>
        </p:spPr>
      </p:pic>
      <p:sp>
        <p:nvSpPr>
          <p:cNvPr id="5" name="文本框 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C85349AA-12B0-8B9F-9F5C-77B43B2D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03847"/>
            <a:ext cx="330517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Linear Approximation</a:t>
            </a:r>
          </a:p>
        </p:txBody>
      </p:sp>
      <p:sp>
        <p:nvSpPr>
          <p:cNvPr id="7" name="文本框 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81E68F7D-D0F2-942F-04E3-10FCB9366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6984" y="3003848"/>
            <a:ext cx="454226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Robustness Results</a:t>
            </a:r>
          </a:p>
        </p:txBody>
      </p:sp>
      <p:sp>
        <p:nvSpPr>
          <p:cNvPr id="9" name="文本框 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5A82B956-41A6-487D-E93E-AFF4E4534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807" y="807159"/>
            <a:ext cx="371792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Robustness verification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id="{01792885-E7EA-F0EB-DD99-02110096C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2" y="1422712"/>
                <a:ext cx="10699211" cy="134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Given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zh-CN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norm</a:t>
                </a:r>
                <a:r>
                  <a:rPr kumimoji="0" lang="en-US" altLang="zh-CN" sz="2000" b="0" i="0" u="none" strike="noStrike" cap="none" normalizeH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ball perturbation to an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altLang="zh-CN" sz="20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kumimoji="0" lang="en-US" altLang="zh-CN" sz="2000" b="0" i="0" u="none" strike="noStrike" cap="none" normalizeH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altLang="zh-CN" sz="20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altLang="zh-CN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en-US" altLang="zh-CN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CN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0" lang="en-US" altLang="zh-CN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en-US" altLang="zh-CN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kumimoji="0" lang="en-US" altLang="zh-CN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altLang="zh-CN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kumimoji="0" lang="en-US" altLang="zh-CN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altLang="zh-CN" sz="20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use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kumimoji="0" lang="zh-CN" altLang="en-US" sz="20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0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denote</a:t>
                </a:r>
                <a:r>
                  <a:rPr kumimoji="0" lang="en-US" altLang="zh-CN" sz="2000" i="0" u="none" strike="noStrike" cap="none" normalizeH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neural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i="0" u="none" strike="noStrike" cap="none" normalizeH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network.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altLang="zh-CN" sz="2000" b="1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altLang="zh-CN" sz="2000" i="0" u="none" strike="noStrike" cap="none" normalizeH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correctly classified by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kumimoji="0" lang="en-US" altLang="zh-CN" sz="2000" i="0" u="none" strike="noStrike" cap="none" normalizeH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.Then, robustness verification of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cap="none" normalizeH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kumimoji="0" lang="en-US" altLang="zh-CN" sz="20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to verify</a:t>
                </a:r>
                <a:r>
                  <a:rPr kumimoji="0" lang="en-US" altLang="zh-CN" sz="2000" i="0" u="none" strike="noStrike" cap="none" normalizeH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whether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zh-CN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∧(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kumimoji="0" lang="en-US" altLang="zh-CN" sz="20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In our work,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=1,2,∞.</m:t>
                    </m:r>
                  </m:oMath>
                </a14:m>
                <a:endPara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id="{01792885-E7EA-F0EB-DD99-02110096C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2" y="1422712"/>
                <a:ext cx="10699211" cy="1347100"/>
              </a:xfrm>
              <a:prstGeom prst="rect">
                <a:avLst/>
              </a:prstGeom>
              <a:blipFill>
                <a:blip r:embed="rId6"/>
                <a:stretch>
                  <a:fillRect l="-593" t="-1869" b="-84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87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4E68AE3-C270-4EB0-20A0-E3C6B959AD8A}"/>
              </a:ext>
            </a:extLst>
          </p:cNvPr>
          <p:cNvSpPr txBox="1"/>
          <p:nvPr/>
        </p:nvSpPr>
        <p:spPr>
          <a:xfrm>
            <a:off x="94365" y="1106106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 Linear Approximation for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MaxPool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文本框 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00C66775-4CD9-4288-EEC5-E0693F8B9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54885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Methodology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2D3EFDE-8A9F-BC01-2287-46AE20701B45}"/>
              </a:ext>
            </a:extLst>
          </p:cNvPr>
          <p:cNvSpPr txBox="1"/>
          <p:nvPr/>
        </p:nvSpPr>
        <p:spPr>
          <a:xfrm>
            <a:off x="6271225" y="1106105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Block-wise Property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8BA05D0-3265-3957-C4BD-0D488735A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00" y="1806921"/>
            <a:ext cx="5232400" cy="42291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FCD2DD-6267-279C-D2DB-E71E07E5D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402" y="1806921"/>
            <a:ext cx="5181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8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4E68AE3-C270-4EB0-20A0-E3C6B959AD8A}"/>
              </a:ext>
            </a:extLst>
          </p:cNvPr>
          <p:cNvSpPr txBox="1"/>
          <p:nvPr/>
        </p:nvSpPr>
        <p:spPr>
          <a:xfrm>
            <a:off x="94365" y="1106106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 Linear Approximation for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MaxPool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文本框 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00C66775-4CD9-4288-EEC5-E0693F8B9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54885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Methodology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2D3EFDE-8A9F-BC01-2287-46AE20701B45}"/>
              </a:ext>
            </a:extLst>
          </p:cNvPr>
          <p:cNvSpPr txBox="1"/>
          <p:nvPr/>
        </p:nvSpPr>
        <p:spPr>
          <a:xfrm>
            <a:off x="6271225" y="1106105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Block-wise Property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8BA05D0-3265-3957-C4BD-0D488735A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00" y="1806921"/>
            <a:ext cx="5232400" cy="42291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FCD2DD-6267-279C-D2DB-E71E07E5D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402" y="1806921"/>
            <a:ext cx="5181600" cy="41148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1DCF82A-DF84-D07E-94FE-DB79F6A6B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888" y="977077"/>
            <a:ext cx="3505061" cy="2271799"/>
          </a:xfrm>
          <a:prstGeom prst="rect">
            <a:avLst/>
          </a:prstGeom>
        </p:spPr>
      </p:pic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FD9F5928-7328-0598-63E6-118C4CCDF51C}"/>
              </a:ext>
            </a:extLst>
          </p:cNvPr>
          <p:cNvCxnSpPr/>
          <p:nvPr/>
        </p:nvCxnSpPr>
        <p:spPr>
          <a:xfrm>
            <a:off x="8243888" y="797713"/>
            <a:ext cx="1228725" cy="770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CA33D8C3-CC6C-5108-02B8-644FF4588CC2}"/>
              </a:ext>
            </a:extLst>
          </p:cNvPr>
          <p:cNvSpPr txBox="1"/>
          <p:nvPr/>
        </p:nvSpPr>
        <p:spPr>
          <a:xfrm>
            <a:off x="6843052" y="276261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linear bound for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1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A0F6C818-0FFA-4B9B-2989-E9F337AE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2116" y="0"/>
            <a:ext cx="810688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Experimental results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FF5F3A-6DEF-DF93-B6CB-FE95A791FF47}"/>
              </a:ext>
            </a:extLst>
          </p:cNvPr>
          <p:cNvSpPr txBox="1"/>
          <p:nvPr/>
        </p:nvSpPr>
        <p:spPr>
          <a:xfrm>
            <a:off x="0" y="793544"/>
            <a:ext cx="7153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backsubstitution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methods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C04828-DD65-2342-FC64-FDD1F151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7" y="1548067"/>
            <a:ext cx="5915433" cy="52704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775585-176E-2C79-B676-7D12E4C4A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148" y="1749686"/>
            <a:ext cx="5780830" cy="18422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222E6FB-170E-0945-9A8B-1B954E77E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694" y="4078554"/>
            <a:ext cx="5780831" cy="170828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71EDE6E-3066-AB0A-A888-95B4878B6D0A}"/>
              </a:ext>
            </a:extLst>
          </p:cNvPr>
          <p:cNvSpPr txBox="1"/>
          <p:nvPr/>
        </p:nvSpPr>
        <p:spPr>
          <a:xfrm>
            <a:off x="6169694" y="1178735"/>
            <a:ext cx="6464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Performance atop ERAN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28FE0F-753E-90FC-C2CE-7EB6571D0AFC}"/>
              </a:ext>
            </a:extLst>
          </p:cNvPr>
          <p:cNvSpPr txBox="1"/>
          <p:nvPr/>
        </p:nvSpPr>
        <p:spPr>
          <a:xfrm>
            <a:off x="74955" y="1154630"/>
            <a:ext cx="6921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Performance atop CNN-Cert</a:t>
            </a:r>
          </a:p>
        </p:txBody>
      </p:sp>
    </p:spTree>
    <p:extLst>
      <p:ext uri="{BB962C8B-B14F-4D97-AF65-F5344CB8AC3E}">
        <p14:creationId xmlns:p14="http://schemas.microsoft.com/office/powerpoint/2010/main" val="75471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DAB51CC-48E4-278A-4D76-96AE3787C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549" y="4025093"/>
            <a:ext cx="4144794" cy="26602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E3E81E-BB7A-8F1B-0B15-6082AB3E0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268633"/>
            <a:ext cx="7772400" cy="23978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00E169-1095-11A3-D855-FCF91234F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042" y="4156279"/>
            <a:ext cx="3933411" cy="239786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876C6B9-1307-2A8C-E123-87424F4D6A49}"/>
              </a:ext>
            </a:extLst>
          </p:cNvPr>
          <p:cNvSpPr txBox="1"/>
          <p:nvPr/>
        </p:nvSpPr>
        <p:spPr>
          <a:xfrm>
            <a:off x="86956" y="729884"/>
            <a:ext cx="8744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(branch and bound)-based methods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696627-E79E-6C8A-6D1C-792FBF7CD979}"/>
              </a:ext>
            </a:extLst>
          </p:cNvPr>
          <p:cNvSpPr txBox="1"/>
          <p:nvPr/>
        </p:nvSpPr>
        <p:spPr>
          <a:xfrm>
            <a:off x="28576" y="3603613"/>
            <a:ext cx="8744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the block-wise tightness</a:t>
            </a:r>
          </a:p>
        </p:txBody>
      </p:sp>
      <p:sp>
        <p:nvSpPr>
          <p:cNvPr id="2" name="文本框 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8259CB96-EC33-E89E-4C8A-96C32C63D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2116" y="0"/>
            <a:ext cx="810688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Experimental results</a:t>
            </a:r>
          </a:p>
        </p:txBody>
      </p:sp>
    </p:spTree>
    <p:extLst>
      <p:ext uri="{BB962C8B-B14F-4D97-AF65-F5344CB8AC3E}">
        <p14:creationId xmlns:p14="http://schemas.microsoft.com/office/powerpoint/2010/main" val="194540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872</Words>
  <Application>Microsoft Macintosh PowerPoint</Application>
  <PresentationFormat>宽屏</PresentationFormat>
  <Paragraphs>85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Helvetica Neue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媛 肖</dc:creator>
  <cp:lastModifiedBy>媛 肖</cp:lastModifiedBy>
  <cp:revision>3</cp:revision>
  <dcterms:created xsi:type="dcterms:W3CDTF">2024-06-02T11:52:14Z</dcterms:created>
  <dcterms:modified xsi:type="dcterms:W3CDTF">2024-06-03T10:53:53Z</dcterms:modified>
</cp:coreProperties>
</file>